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735763" cy="98663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D04043"/>
    <a:srgbClr val="CC0000"/>
    <a:srgbClr val="DC2257"/>
    <a:srgbClr val="CCCC00"/>
    <a:srgbClr val="2FCF77"/>
    <a:srgbClr val="80CE68"/>
    <a:srgbClr val="A1F200"/>
    <a:srgbClr val="000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1109" y="-338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046" y="1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/>
          <a:lstStyle>
            <a:lvl1pPr algn="r">
              <a:defRPr sz="1100"/>
            </a:lvl1pPr>
          </a:lstStyle>
          <a:p>
            <a:fld id="{30B2645E-DAC6-46EA-BA83-026B842FF2AE}" type="datetimeFigureOut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183" tIns="41591" rIns="83183" bIns="4159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603"/>
            <a:ext cx="5388610" cy="3884421"/>
          </a:xfrm>
          <a:prstGeom prst="rect">
            <a:avLst/>
          </a:prstGeom>
        </p:spPr>
        <p:txBody>
          <a:bodyPr vert="horz" lIns="83183" tIns="41591" rIns="83183" bIns="4159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40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046" y="9371240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 anchor="b"/>
          <a:lstStyle>
            <a:lvl1pPr algn="r">
              <a:defRPr sz="1100"/>
            </a:lvl1pPr>
          </a:lstStyle>
          <a:p>
            <a:fld id="{AD6A0FE8-B6A4-44C6-8E2B-50E82DE107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8658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A0FE8-B6A4-44C6-8E2B-50E82DE107C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198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992" cy="1069200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60005" y="0"/>
                </a:moveTo>
                <a:lnTo>
                  <a:pt x="0" y="0"/>
                </a:lnTo>
                <a:lnTo>
                  <a:pt x="0" y="10692003"/>
                </a:lnTo>
                <a:lnTo>
                  <a:pt x="7560005" y="10692003"/>
                </a:lnTo>
                <a:lnTo>
                  <a:pt x="7560005" y="0"/>
                </a:lnTo>
                <a:close/>
              </a:path>
            </a:pathLst>
          </a:custGeom>
          <a:solidFill>
            <a:srgbClr val="FEF6E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sv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nk rectangular frame with a white background&#10;&#10;Description automatically generated">
            <a:extLst>
              <a:ext uri="{FF2B5EF4-FFF2-40B4-BE49-F238E27FC236}">
                <a16:creationId xmlns:a16="http://schemas.microsoft.com/office/drawing/2014/main" id="{D3EAC5C6-F7DB-9AFA-B6F1-F3D401756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303" y="8386890"/>
            <a:ext cx="1743615" cy="312976"/>
          </a:xfrm>
          <a:prstGeom prst="rect">
            <a:avLst/>
          </a:prstGeom>
        </p:spPr>
      </p:pic>
      <p:pic>
        <p:nvPicPr>
          <p:cNvPr id="21" name="Picture 20" descr="A white background with black and white text&#10;&#10;Description automatically generated">
            <a:extLst>
              <a:ext uri="{FF2B5EF4-FFF2-40B4-BE49-F238E27FC236}">
                <a16:creationId xmlns:a16="http://schemas.microsoft.com/office/drawing/2014/main" id="{2E75F033-20B0-422A-A63B-4B0DF1B1E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491" y="2349204"/>
            <a:ext cx="5664024" cy="604158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21D3489F-6A23-2FF4-658E-6B668EAFEA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830" y="-354"/>
            <a:ext cx="7556499" cy="10693399"/>
          </a:xfrm>
          <a:prstGeom prst="rect">
            <a:avLst/>
          </a:prstGeom>
        </p:spPr>
      </p:pic>
      <p:pic>
        <p:nvPicPr>
          <p:cNvPr id="7" name="Picture 6" descr="A pink rectangular object with black background&#10;&#10;Description automatically generated">
            <a:extLst>
              <a:ext uri="{FF2B5EF4-FFF2-40B4-BE49-F238E27FC236}">
                <a16:creationId xmlns:a16="http://schemas.microsoft.com/office/drawing/2014/main" id="{2253C7E1-9939-117C-0E99-74F05DD72C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4989" y="172230"/>
            <a:ext cx="1145131" cy="504362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79160" y="334987"/>
            <a:ext cx="910589" cy="67839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300" b="1" spc="-25" dirty="0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1</a:t>
            </a:r>
            <a:r>
              <a:rPr lang="en-US" altLang="ja-JP" sz="4300" b="1" spc="-25" dirty="0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1</a:t>
            </a:r>
            <a:endParaRPr sz="4300" dirty="0">
              <a:solidFill>
                <a:srgbClr val="FFFF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Hiragino UD Sans Rd Std W6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9673" y="500617"/>
            <a:ext cx="465455" cy="5537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50" b="1" spc="-50" dirty="0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月</a:t>
            </a:r>
            <a:endParaRPr sz="3450">
              <a:solidFill>
                <a:srgbClr val="FFFF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Hiragino UD Sans Rd Std W6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48631" y="8445325"/>
            <a:ext cx="1191260" cy="189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" b="1" spc="-25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今月のトピックス</a:t>
            </a:r>
            <a:endParaRPr sz="115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Hiragino UD Sans Rd Std W6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23632" y="2405987"/>
            <a:ext cx="2627877" cy="159107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5730">
              <a:spcBef>
                <a:spcPts val="1270"/>
              </a:spcBef>
            </a:pPr>
            <a:r>
              <a:rPr sz="1700" b="1" spc="-10" dirty="0" err="1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カフェここみん</a:t>
            </a:r>
            <a:r>
              <a:rPr lang="ja-JP" altLang="en-US" sz="1700" b="1" spc="-10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　</a:t>
            </a:r>
            <a:r>
              <a:rPr lang="ja-JP" altLang="en-US" sz="800" b="1" spc="-5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毎月第４木曜日に開催</a:t>
            </a:r>
            <a:endParaRPr lang="en-US" sz="1700" dirty="0" err="1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Hiragino UD Sans Rd Std W6"/>
            </a:endParaRPr>
          </a:p>
          <a:p>
            <a:pPr marL="125730" marR="5080" indent="-54610">
              <a:lnSpc>
                <a:spcPct val="139000"/>
              </a:lnSpc>
              <a:spcBef>
                <a:spcPts val="1050"/>
              </a:spcBef>
            </a:pPr>
            <a:r>
              <a:rPr sz="850" b="1" spc="-30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「</a:t>
            </a:r>
            <a:r>
              <a:rPr sz="850" b="1" spc="-30" dirty="0" err="1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ぽーとたまがわってどんなところ</a:t>
            </a:r>
            <a:r>
              <a:rPr sz="850" b="1" spc="-30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？</a:t>
            </a:r>
            <a:r>
              <a:rPr lang="ja-JP" altLang="en-US" sz="850" b="1" spc="-30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」　</a:t>
            </a:r>
            <a:r>
              <a:rPr sz="850" b="1" spc="-30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「</a:t>
            </a:r>
            <a:r>
              <a:rPr sz="850" b="1" spc="-30" dirty="0" err="1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ちょっと</a:t>
            </a:r>
            <a:r>
              <a:rPr lang="ja-JP" altLang="en-US" sz="850" b="1" spc="-30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　</a:t>
            </a:r>
            <a:r>
              <a:rPr sz="850" b="1" spc="-60" dirty="0" err="1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一息つきたい</a:t>
            </a:r>
            <a:r>
              <a:rPr sz="850" b="1" spc="-60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。」</a:t>
            </a:r>
            <a:r>
              <a:rPr lang="ja-JP" altLang="en-US" sz="850" b="1" spc="-60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　</a:t>
            </a:r>
            <a:r>
              <a:rPr sz="850" b="1" spc="-60" dirty="0" err="1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など、地域の方、皆さまの居場所、</a:t>
            </a:r>
            <a:r>
              <a:rPr sz="850" b="1" spc="-5" dirty="0" err="1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相談場所として活用いただけます</a:t>
            </a:r>
            <a:r>
              <a:rPr sz="850" b="1" spc="-5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。</a:t>
            </a:r>
            <a:r>
              <a:rPr lang="ja-JP" altLang="en-US" sz="850" b="1" spc="-5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　　　　　　　　　　　　　　　　　　　　　　　　　　ぜひ、お立ち寄りください</a:t>
            </a:r>
            <a:endParaRPr lang="en-US" altLang="ja-JP" sz="850" b="1" spc="-5" dirty="0">
              <a:solidFill>
                <a:srgbClr val="414042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Hiragino UD Sans Rd Std W6"/>
            </a:endParaRPr>
          </a:p>
          <a:p>
            <a:pPr marL="125730" marR="5080" indent="-54610">
              <a:spcBef>
                <a:spcPts val="1050"/>
              </a:spcBef>
            </a:pPr>
            <a:r>
              <a:rPr lang="en-US" altLang="ja-JP" sz="1000" b="1" spc="-5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11</a:t>
            </a:r>
            <a:r>
              <a:rPr lang="ja-JP" altLang="en-US" sz="1000" b="1" spc="-5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月は「クリスマス準備会」としてクラフトバンドで小物入れづくりを行います。</a:t>
            </a:r>
            <a:endParaRPr lang="en-US" altLang="ja-JP" sz="1000" b="1" spc="-5" dirty="0">
              <a:solidFill>
                <a:srgbClr val="414042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Hiragino UD Sans Rd Std W6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48631" y="4150475"/>
            <a:ext cx="2201490" cy="46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lang="ja-JP" altLang="en-US" sz="850" b="1" dirty="0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日時：１１</a:t>
            </a:r>
            <a:r>
              <a:rPr sz="850" b="1" dirty="0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月</a:t>
            </a:r>
            <a:r>
              <a:rPr lang="ja-JP" altLang="en-US" sz="850" b="1" dirty="0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２８</a:t>
            </a:r>
            <a:r>
              <a:rPr sz="850" b="1" dirty="0" err="1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日（木</a:t>
            </a:r>
            <a:r>
              <a:rPr sz="850" b="1" spc="-50" dirty="0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）</a:t>
            </a:r>
            <a:r>
              <a:rPr lang="ja-JP" altLang="en-US" sz="850" b="1" spc="-50" dirty="0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　　１３：３０～１５：００</a:t>
            </a:r>
            <a:endParaRPr lang="en-US" altLang="ja-JP" sz="850" b="1" spc="-50" dirty="0">
              <a:solidFill>
                <a:srgbClr val="FFFF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Hiragino UD Sans Rd Std W6"/>
            </a:endParaRPr>
          </a:p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sz="850" b="1" spc="-5" dirty="0" err="1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開催場所：ぽーとたまがわ</a:t>
            </a:r>
            <a:endParaRPr lang="en-US" sz="850" b="1" spc="-5" dirty="0">
              <a:solidFill>
                <a:srgbClr val="FFFF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Hiragino UD Sans Rd Std W6"/>
            </a:endParaRPr>
          </a:p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lang="ja-JP" altLang="en-US" sz="850" b="1" spc="-10" dirty="0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材料</a:t>
            </a:r>
            <a:r>
              <a:rPr sz="850" b="1" spc="-10" dirty="0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費：</a:t>
            </a:r>
            <a:r>
              <a:rPr lang="ja-JP" altLang="en-US" sz="850" b="1" spc="-10" dirty="0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１００円</a:t>
            </a:r>
            <a:endParaRPr sz="850" b="1" dirty="0">
              <a:solidFill>
                <a:srgbClr val="FFFF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Hiragino UD Sans Rd Std W6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2309" y="111314"/>
            <a:ext cx="728768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b="1" spc="-20" dirty="0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2024</a:t>
            </a:r>
            <a:endParaRPr sz="1950">
              <a:solidFill>
                <a:srgbClr val="FFFF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Hiragino UD Sans Rd Std W6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73337" y="4319423"/>
            <a:ext cx="2217099" cy="552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000"/>
              </a:lnSpc>
              <a:spcBef>
                <a:spcPts val="100"/>
              </a:spcBef>
            </a:pPr>
            <a:r>
              <a:rPr lang="en-US" altLang="ja-JP" sz="850" b="1" spc="-5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10</a:t>
            </a:r>
            <a:r>
              <a:rPr lang="ja-JP" altLang="en-US" sz="850" b="1" spc="-5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月は「芸術の秋」</a:t>
            </a:r>
            <a:r>
              <a:rPr sz="850" b="1" spc="-5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！</a:t>
            </a:r>
            <a:r>
              <a:rPr lang="ja-JP" altLang="en-US" sz="850" b="1" spc="-5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秋らしいものをモチーフに絵ハガキを作りました。絵に上手い下手はない！自由に楽しく描きました。</a:t>
            </a:r>
            <a:endParaRPr sz="85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Hiragino UD Sans Rd Std W6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03662" y="4970928"/>
            <a:ext cx="2512788" cy="163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700" b="1" spc="-10" dirty="0" err="1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ボッチャ交流会</a:t>
            </a:r>
            <a:r>
              <a:rPr lang="ja-JP" altLang="en-US" sz="1700" b="1" spc="-10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　</a:t>
            </a:r>
            <a:r>
              <a:rPr lang="ja-JP" altLang="en-US" sz="800" b="1" spc="-5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毎月第</a:t>
            </a:r>
            <a:r>
              <a:rPr lang="en-US" altLang="ja-JP" sz="800" b="1" spc="-5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4</a:t>
            </a:r>
            <a:r>
              <a:rPr lang="ja-JP" altLang="en-US" sz="800" b="1" spc="-5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月曜日に開催</a:t>
            </a:r>
            <a:endParaRPr sz="17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Hiragino UD Sans Rd Std W6"/>
            </a:endParaRPr>
          </a:p>
          <a:p>
            <a:pPr marL="12700" marR="5080">
              <a:lnSpc>
                <a:spcPct val="139000"/>
              </a:lnSpc>
              <a:spcBef>
                <a:spcPts val="1055"/>
              </a:spcBef>
            </a:pPr>
            <a:r>
              <a:rPr sz="850" b="1" spc="-5" dirty="0" err="1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ストレッチからはじまり、ゲームになるとチームごとの</a:t>
            </a:r>
            <a:r>
              <a:rPr lang="ja-JP" altLang="en-US" sz="850" b="1" spc="-5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　　</a:t>
            </a:r>
            <a:r>
              <a:rPr sz="850" b="1" spc="-5" dirty="0" err="1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熱い戦いに毎回盛り上がりをみせています</a:t>
            </a:r>
            <a:r>
              <a:rPr sz="850" b="1" spc="-5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。</a:t>
            </a:r>
            <a:r>
              <a:rPr lang="ja-JP" altLang="en-US" sz="850" b="1" spc="-5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　　　　　　　　　　</a:t>
            </a:r>
            <a:r>
              <a:rPr sz="850" b="1" spc="-5" dirty="0" err="1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もちろん、初めての方も大歓迎です</a:t>
            </a:r>
            <a:r>
              <a:rPr lang="ja-JP" altLang="en-US" sz="850" b="1" spc="-5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！</a:t>
            </a:r>
            <a:endParaRPr lang="en-US" altLang="ja-JP" sz="85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Hiragino UD Sans Rd Std W6"/>
            </a:endParaRPr>
          </a:p>
          <a:p>
            <a:pPr marL="12700" marR="5080">
              <a:lnSpc>
                <a:spcPct val="139000"/>
              </a:lnSpc>
              <a:spcBef>
                <a:spcPts val="1055"/>
              </a:spcBef>
            </a:pPr>
            <a:r>
              <a:rPr sz="850" b="1" spc="-5" dirty="0" err="1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ご興味がありましたら、電話かメールで</a:t>
            </a:r>
            <a:r>
              <a:rPr lang="ja-JP" altLang="en-US" sz="850" b="1" spc="-5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　　　　　　　　　　　　</a:t>
            </a:r>
            <a:r>
              <a:rPr sz="850" b="1" spc="-5" dirty="0" err="1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お問い合わせください</a:t>
            </a:r>
            <a:r>
              <a:rPr sz="850" b="1" spc="-5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。</a:t>
            </a:r>
            <a:endParaRPr lang="en-US" sz="850" b="1" spc="-5" dirty="0">
              <a:solidFill>
                <a:srgbClr val="414042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Hiragino UD Sans Rd Std W6"/>
            </a:endParaRPr>
          </a:p>
          <a:p>
            <a:pPr marL="12700" marR="544830">
              <a:lnSpc>
                <a:spcPct val="139000"/>
              </a:lnSpc>
            </a:pPr>
            <a:endParaRPr lang="en-US" sz="850" b="1" spc="-5" dirty="0">
              <a:solidFill>
                <a:srgbClr val="414042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Hiragino UD Sans Rd Std W6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02592" y="6828998"/>
            <a:ext cx="2093567" cy="46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850" b="1" dirty="0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日時：１</a:t>
            </a:r>
            <a:r>
              <a:rPr lang="ja-JP" altLang="en-US" sz="850" b="1" dirty="0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１</a:t>
            </a:r>
            <a:r>
              <a:rPr sz="850" b="1" dirty="0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月２</a:t>
            </a:r>
            <a:r>
              <a:rPr lang="ja-JP" altLang="en-US" sz="850" b="1" dirty="0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５</a:t>
            </a:r>
            <a:r>
              <a:rPr sz="850" b="1" dirty="0" err="1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日（月</a:t>
            </a:r>
            <a:r>
              <a:rPr sz="850" b="1" spc="-50" dirty="0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）</a:t>
            </a:r>
            <a:endParaRPr lang="en-US" sz="850" b="1" spc="-50" dirty="0">
              <a:solidFill>
                <a:srgbClr val="FFFF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Hiragino UD Sans Rd Std W6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ja-JP" altLang="en-US" sz="850" b="1" spc="-50" dirty="0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　　　　　　９：４５～１１：３０　（開場　９：３０）</a:t>
            </a:r>
            <a:r>
              <a:rPr lang="ja-JP" altLang="en-US" sz="800" b="1" spc="500" dirty="0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 </a:t>
            </a:r>
            <a:endParaRPr lang="ja-JP" altLang="en-US" sz="850" b="1" spc="500" dirty="0">
              <a:solidFill>
                <a:srgbClr val="FFFF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Hiragino UD Sans Rd Std W6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ja-JP" altLang="en-US" sz="850" b="1" spc="-5" dirty="0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開催場所：中町ふれあいの家</a:t>
            </a:r>
            <a:endParaRPr lang="ja-JP" altLang="en-US" sz="850" b="1" spc="-10" dirty="0">
              <a:solidFill>
                <a:srgbClr val="FFFF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Hiragino UD Sans Rd Std W6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83365" y="7015187"/>
            <a:ext cx="2077190" cy="3623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000"/>
              </a:lnSpc>
              <a:spcBef>
                <a:spcPts val="100"/>
              </a:spcBef>
            </a:pPr>
            <a:r>
              <a:rPr sz="850" b="1" spc="-5" dirty="0" err="1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フィンランド発祥のスポーツ</a:t>
            </a:r>
            <a:r>
              <a:rPr lang="ja-JP" altLang="en-US" sz="850" b="1" spc="-5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　</a:t>
            </a:r>
            <a:r>
              <a:rPr sz="850" b="1" spc="-5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“</a:t>
            </a:r>
            <a:r>
              <a:rPr sz="850" b="1" spc="-5" dirty="0" err="1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モルック</a:t>
            </a:r>
            <a:r>
              <a:rPr sz="850" b="1" spc="-5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” を</a:t>
            </a:r>
            <a:r>
              <a:rPr lang="ja-JP" altLang="en-US" sz="850" b="1" spc="-5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　</a:t>
            </a:r>
            <a:r>
              <a:rPr sz="850" b="1" spc="-5" dirty="0" err="1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やってみました</a:t>
            </a:r>
            <a:r>
              <a:rPr sz="850" b="1" spc="-5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！</a:t>
            </a:r>
            <a:endParaRPr sz="85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Hiragino UD Sans Rd Std W6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85058" y="831583"/>
            <a:ext cx="3397885" cy="662616"/>
          </a:xfrm>
          <a:prstGeom prst="rect">
            <a:avLst/>
          </a:prstGeom>
        </p:spPr>
        <p:txBody>
          <a:bodyPr vert="horz" wrap="square" lIns="0" tIns="14604" rIns="0" bIns="0" rtlCol="0" anchor="t">
            <a:spAutoFit/>
          </a:bodyPr>
          <a:lstStyle/>
          <a:p>
            <a:pPr marL="15875">
              <a:lnSpc>
                <a:spcPct val="100000"/>
              </a:lnSpc>
              <a:spcBef>
                <a:spcPts val="114"/>
              </a:spcBef>
            </a:pPr>
            <a:r>
              <a:rPr sz="1400" b="1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40</a:t>
            </a:r>
            <a:r>
              <a:rPr sz="1400" b="1" spc="-5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 代の障害の当事者です</a:t>
            </a:r>
            <a:endParaRPr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Hiragino UD Sans Rd Std W6"/>
            </a:endParaRPr>
          </a:p>
          <a:p>
            <a:pPr marL="15875" marR="5080">
              <a:lnSpc>
                <a:spcPct val="101200"/>
              </a:lnSpc>
            </a:pPr>
            <a:r>
              <a:rPr sz="1400" b="1" dirty="0" err="1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家族も</a:t>
            </a:r>
            <a:r>
              <a:rPr sz="1400" b="1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 80</a:t>
            </a:r>
            <a:r>
              <a:rPr sz="1400" b="1" spc="-5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 </a:t>
            </a:r>
            <a:r>
              <a:rPr sz="1400" b="1" spc="-5" dirty="0" err="1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代を超えて家を出たいのですが一人暮らしできますか</a:t>
            </a:r>
            <a:r>
              <a:rPr sz="1400" b="1" spc="-5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？</a:t>
            </a:r>
            <a:endParaRPr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Hiragino UD Sans Rd Std W6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87304" y="196535"/>
            <a:ext cx="2338946" cy="3623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000"/>
              </a:lnSpc>
              <a:spcBef>
                <a:spcPts val="100"/>
              </a:spcBef>
            </a:pPr>
            <a:r>
              <a:rPr sz="850" b="1" spc="-5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ぽーとたまがわにお寄せいただいたご相談事例をプライバシーに配慮しながらご紹介しています</a:t>
            </a:r>
            <a:endParaRPr sz="85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Hiragino UD Sans Rd Std W6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31790" y="329403"/>
            <a:ext cx="899794" cy="189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" b="1" spc="-30" dirty="0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今月のご相談</a:t>
            </a:r>
            <a:endParaRPr sz="1150">
              <a:solidFill>
                <a:srgbClr val="FFFF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Hiragino UD Sans Rd Std W6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9CD53169-CEFD-97B6-BD9B-464DAF75D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36909"/>
              </p:ext>
            </p:extLst>
          </p:nvPr>
        </p:nvGraphicFramePr>
        <p:xfrm>
          <a:off x="9650" y="1103056"/>
          <a:ext cx="2077190" cy="95790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667">
                  <a:extLst>
                    <a:ext uri="{9D8B030D-6E8A-4147-A177-3AD203B41FA5}">
                      <a16:colId xmlns:a16="http://schemas.microsoft.com/office/drawing/2014/main" val="2542773967"/>
                    </a:ext>
                  </a:extLst>
                </a:gridCol>
                <a:gridCol w="232116">
                  <a:extLst>
                    <a:ext uri="{9D8B030D-6E8A-4147-A177-3AD203B41FA5}">
                      <a16:colId xmlns:a16="http://schemas.microsoft.com/office/drawing/2014/main" val="2145737883"/>
                    </a:ext>
                  </a:extLst>
                </a:gridCol>
                <a:gridCol w="1511407">
                  <a:extLst>
                    <a:ext uri="{9D8B030D-6E8A-4147-A177-3AD203B41FA5}">
                      <a16:colId xmlns:a16="http://schemas.microsoft.com/office/drawing/2014/main" val="1146079192"/>
                    </a:ext>
                  </a:extLst>
                </a:gridCol>
              </a:tblGrid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金</a:t>
                      </a:r>
                      <a:endParaRPr lang="ja-JP" altLang="en-US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05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558829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土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299372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日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1" dirty="0">
                          <a:solidFill>
                            <a:schemeClr val="bg1"/>
                          </a:solidFill>
                          <a:latin typeface="Hiragino UD Sans Rd Std W6"/>
                        </a:rPr>
                        <a:t>おやすみ</a:t>
                      </a:r>
                      <a:endParaRPr lang="en-US" altLang="ja-JP" sz="105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8733206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月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50" b="1" dirty="0">
                          <a:solidFill>
                            <a:schemeClr val="bg1"/>
                          </a:solidFill>
                          <a:latin typeface="Hiragino UD Sans Rd Std W6"/>
                        </a:rPr>
                        <a:t>おやすみ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665337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火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092681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水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625064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木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573476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金</a:t>
                      </a:r>
                      <a:endParaRPr lang="ja-JP" altLang="en-US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249413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土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000" b="1" dirty="0">
                          <a:solidFill>
                            <a:schemeClr val="bg1"/>
                          </a:solidFill>
                          <a:latin typeface="Hiragino UD Sans Rd Std W6"/>
                        </a:rPr>
                        <a:t>福祉フェスティバル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067757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日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ja-JP" altLang="en-US" sz="1100" b="1" dirty="0">
                          <a:solidFill>
                            <a:schemeClr val="bg1"/>
                          </a:solidFill>
                          <a:latin typeface="Hiragino UD Sans Rd Std W6"/>
                        </a:rPr>
                        <a:t>おやすみ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270320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月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874438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火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4405986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水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44882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木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203396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金</a:t>
                      </a:r>
                      <a:endParaRPr lang="ja-JP" altLang="en-US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378288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土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044361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日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ja-JP" altLang="en-US" sz="1100" b="1" dirty="0">
                          <a:solidFill>
                            <a:schemeClr val="bg1"/>
                          </a:solidFill>
                          <a:latin typeface="Hiragino UD Sans Rd Std W6"/>
                        </a:rPr>
                        <a:t>おやすみ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191574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月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900802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火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46140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水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009518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木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515699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金</a:t>
                      </a:r>
                      <a:endParaRPr lang="ja-JP" altLang="en-US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821518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土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ja-JP" altLang="en-US" sz="1100" b="1" dirty="0">
                          <a:solidFill>
                            <a:schemeClr val="bg1"/>
                          </a:solidFill>
                          <a:latin typeface="Hiragino UD Sans Rd Std W6"/>
                        </a:rPr>
                        <a:t>おやすみ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7181099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日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ja-JP" altLang="en-US" sz="1100" b="1" dirty="0">
                          <a:solidFill>
                            <a:schemeClr val="bg1"/>
                          </a:solidFill>
                          <a:latin typeface="Hiragino UD Sans Rd Std W6"/>
                        </a:rPr>
                        <a:t>おやすみ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026151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月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ja-JP" altLang="en-US" sz="1100" b="1" dirty="0">
                          <a:solidFill>
                            <a:schemeClr val="bg1"/>
                          </a:solidFill>
                          <a:latin typeface="Hiragino UD Sans Rd Std W6"/>
                        </a:rPr>
                        <a:t>ボッチャ交流会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371082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火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414162"/>
                  </a:ext>
                </a:extLst>
              </a:tr>
              <a:tr h="3090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27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水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834668"/>
                  </a:ext>
                </a:extLst>
              </a:tr>
              <a:tr h="30900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木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ja-JP" altLang="en-US" sz="1100" b="1" dirty="0">
                          <a:solidFill>
                            <a:schemeClr val="bg1"/>
                          </a:solidFill>
                          <a:latin typeface="Hiragino UD Sans Rd Std W6"/>
                        </a:rPr>
                        <a:t>カフェここみん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8601821"/>
                  </a:ext>
                </a:extLst>
              </a:tr>
              <a:tr h="30900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29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木</a:t>
                      </a:r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714804"/>
                  </a:ext>
                </a:extLst>
              </a:tr>
              <a:tr h="30900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金</a:t>
                      </a: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9551374"/>
                  </a:ext>
                </a:extLst>
              </a:tr>
              <a:tr h="30900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Hiragino UD Sans Rd Std W6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8717"/>
                  </a:ext>
                </a:extLst>
              </a:tr>
            </a:tbl>
          </a:graphicData>
        </a:graphic>
      </p:graphicFrame>
      <p:sp>
        <p:nvSpPr>
          <p:cNvPr id="20" name="object 8">
            <a:extLst>
              <a:ext uri="{FF2B5EF4-FFF2-40B4-BE49-F238E27FC236}">
                <a16:creationId xmlns:a16="http://schemas.microsoft.com/office/drawing/2014/main" id="{A4098EEF-04EF-39BA-97DF-FDDC8A46C37C}"/>
              </a:ext>
            </a:extLst>
          </p:cNvPr>
          <p:cNvSpPr txBox="1"/>
          <p:nvPr/>
        </p:nvSpPr>
        <p:spPr>
          <a:xfrm>
            <a:off x="1978934" y="2191875"/>
            <a:ext cx="1648389" cy="189154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ja-JP" sz="1150" b="1" spc="-25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ぽーとたまがわの居場所</a:t>
            </a:r>
            <a:endParaRPr lang="ja-JP" altLang="en-US" sz="1150" b="1" spc="-25">
              <a:solidFill>
                <a:srgbClr val="FFFF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Hiragino UD Sans Rd Std W6"/>
            </a:endParaRPr>
          </a:p>
        </p:txBody>
      </p:sp>
      <p:pic>
        <p:nvPicPr>
          <p:cNvPr id="22" name="Picture 21" descr="A cartoon of a heart with a bandage on its head&#10;&#10;Description automatically generated">
            <a:extLst>
              <a:ext uri="{FF2B5EF4-FFF2-40B4-BE49-F238E27FC236}">
                <a16:creationId xmlns:a16="http://schemas.microsoft.com/office/drawing/2014/main" id="{8928FA15-4DB3-4518-0ABC-08CB6AEE01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4826" y="104391"/>
            <a:ext cx="1526888" cy="200124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71EEE08-13E7-311A-CA79-CD6714E681E9}"/>
              </a:ext>
            </a:extLst>
          </p:cNvPr>
          <p:cNvSpPr txBox="1"/>
          <p:nvPr/>
        </p:nvSpPr>
        <p:spPr>
          <a:xfrm>
            <a:off x="3308624" y="1569618"/>
            <a:ext cx="3670026" cy="3539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850" b="1" dirty="0">
                <a:solidFill>
                  <a:srgbClr val="F16676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大丈夫ですよ。　グループホームや一人暮らしの支援もあります。　まずは、　　　ぽーとたまがわのスタッフまでお話をお聞かせください</a:t>
            </a:r>
            <a:r>
              <a:rPr lang="en-US" sz="850" b="1" dirty="0">
                <a:solidFill>
                  <a:srgbClr val="F16676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9" name="Picture 28" descr="A group of people playing a game&#10;&#10;Description automatically generated">
            <a:extLst>
              <a:ext uri="{FF2B5EF4-FFF2-40B4-BE49-F238E27FC236}">
                <a16:creationId xmlns:a16="http://schemas.microsoft.com/office/drawing/2014/main" id="{228DD053-1F1B-2AF6-B9EC-5836294115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3338" y="5364286"/>
            <a:ext cx="2093567" cy="1571293"/>
          </a:xfrm>
          <a:prstGeom prst="rect">
            <a:avLst/>
          </a:prstGeom>
        </p:spPr>
      </p:pic>
      <p:sp>
        <p:nvSpPr>
          <p:cNvPr id="5" name="object 13">
            <a:extLst>
              <a:ext uri="{FF2B5EF4-FFF2-40B4-BE49-F238E27FC236}">
                <a16:creationId xmlns:a16="http://schemas.microsoft.com/office/drawing/2014/main" id="{65196D7E-CA53-8E6F-BA74-6899C4C7ECE4}"/>
              </a:ext>
            </a:extLst>
          </p:cNvPr>
          <p:cNvSpPr txBox="1"/>
          <p:nvPr/>
        </p:nvSpPr>
        <p:spPr>
          <a:xfrm>
            <a:off x="3916585" y="8800889"/>
            <a:ext cx="2022110" cy="13061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ja-JP" altLang="en-US" sz="1400" b="1" spc="-10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なかまっち共同企画</a:t>
            </a:r>
            <a:endParaRPr lang="en-US" altLang="ja-JP" sz="1400" b="1" spc="-10" dirty="0">
              <a:solidFill>
                <a:srgbClr val="414042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Hiragino UD Sans Rd Std W6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1400" b="1" spc="-10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まどカフェ</a:t>
            </a:r>
            <a:r>
              <a:rPr lang="ja-JP" altLang="en-US" sz="1200" b="1" spc="-10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開催しました</a:t>
            </a:r>
            <a:endParaRPr lang="en-US" altLang="ja-JP" sz="1200" b="1" spc="-10" dirty="0">
              <a:solidFill>
                <a:srgbClr val="414042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Hiragino UD Sans Rd Std W6"/>
            </a:endParaRPr>
          </a:p>
          <a:p>
            <a:pPr marL="12700" marR="5080">
              <a:lnSpc>
                <a:spcPct val="139000"/>
              </a:lnSpc>
              <a:spcBef>
                <a:spcPts val="1055"/>
              </a:spcBef>
            </a:pPr>
            <a:r>
              <a:rPr lang="en-US" altLang="ja-JP" sz="850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10</a:t>
            </a:r>
            <a:r>
              <a:rPr lang="ja-JP" altLang="en-US" sz="850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月</a:t>
            </a:r>
            <a:r>
              <a:rPr lang="en-US" altLang="ja-JP" sz="850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19</a:t>
            </a:r>
            <a:r>
              <a:rPr lang="ja-JP" altLang="en-US" sz="850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日㈯に自立体験ホームなかまっちにて開催しました！</a:t>
            </a:r>
            <a:br>
              <a:rPr lang="en-US" altLang="ja-JP" sz="850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</a:br>
            <a:r>
              <a:rPr lang="ja-JP" altLang="en-US" sz="850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ボッチャやトークで参加者の皆さんと交流を深めました！</a:t>
            </a:r>
            <a:endParaRPr sz="85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Hiragino UD Sans Rd Std W6"/>
            </a:endParaRP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5E5101FC-B82B-1BF7-46DD-BEE8F97FCEDB}"/>
              </a:ext>
            </a:extLst>
          </p:cNvPr>
          <p:cNvSpPr txBox="1"/>
          <p:nvPr/>
        </p:nvSpPr>
        <p:spPr>
          <a:xfrm>
            <a:off x="1816490" y="8805739"/>
            <a:ext cx="1823427" cy="168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altLang="ja-JP" sz="1400" b="1" spc="-10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11</a:t>
            </a:r>
            <a:r>
              <a:rPr lang="ja-JP" altLang="en-US" sz="1400" b="1" spc="-10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月は 玉川福祉</a:t>
            </a:r>
            <a:endParaRPr lang="en-US" altLang="ja-JP" sz="1400" b="1" spc="-10" dirty="0">
              <a:solidFill>
                <a:srgbClr val="414042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Hiragino UD Sans Rd Std W6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ja-JP" altLang="en-US" sz="1400" b="1" spc="-10" dirty="0">
                <a:solidFill>
                  <a:srgbClr val="4140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　　 フェスティバル</a:t>
            </a:r>
            <a:endParaRPr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Hiragino UD Sans Rd Std W6"/>
            </a:endParaRPr>
          </a:p>
          <a:p>
            <a:pPr marL="12700" marR="5080" algn="l">
              <a:lnSpc>
                <a:spcPct val="139000"/>
              </a:lnSpc>
              <a:spcBef>
                <a:spcPts val="1055"/>
              </a:spcBef>
            </a:pP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11</a:t>
            </a:r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月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9</a:t>
            </a:r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日㈯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10</a:t>
            </a:r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時～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14</a:t>
            </a:r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時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30</a:t>
            </a:r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分　　　　</a:t>
            </a:r>
            <a:r>
              <a:rPr lang="ja-JP" altLang="en-US" sz="8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＠玉川総合支所コミュニティ広場</a:t>
            </a:r>
            <a:br>
              <a:rPr lang="en-US" altLang="ja-JP" sz="8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</a:br>
            <a:r>
              <a:rPr lang="ja-JP" altLang="en-US" sz="8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iragino UD Sans Rd Std W6"/>
              </a:rPr>
              <a:t>玉川地域にある福祉施設の自主生産品販売、バザー、アート展示など。　　　　　音楽パフォーマンス、ダンスもあります。　ぜひお楽しみに！</a:t>
            </a:r>
            <a:endParaRPr sz="850" b="1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Hiragino UD Sans Rd Std W6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C39BF544-74B1-0540-6C75-6CA0CBE693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715" y="2705134"/>
            <a:ext cx="2079844" cy="1559883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C8921BFD-3E87-E3D2-759A-4C18397164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916" y="8548121"/>
            <a:ext cx="2004350" cy="1202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346</Words>
  <Application>Microsoft Office PowerPoint</Application>
  <PresentationFormat>ユーザー設定</PresentationFormat>
  <Paragraphs>100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Hiragino UD Sans Rd Std W6</vt:lpstr>
      <vt:lpstr>UD デジタル 教科書体 NK-B</vt:lpstr>
      <vt:lpstr>游ゴシック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月刊ここみん-パワポ用3</dc:title>
  <dc:creator>S-PC2</dc:creator>
  <cp:lastModifiedBy>ぽーと たまがわ</cp:lastModifiedBy>
  <cp:revision>305</cp:revision>
  <cp:lastPrinted>2024-11-07T08:25:13Z</cp:lastPrinted>
  <dcterms:created xsi:type="dcterms:W3CDTF">2024-10-07T10:47:38Z</dcterms:created>
  <dcterms:modified xsi:type="dcterms:W3CDTF">2024-11-12T06:33:23Z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2024-10-07T00:00:00Z</vt:filetime>
  </property>
  <property fmtid="{D5CDD505-2E9C-101B-9397-08002B2CF9AE}" pid="3" name="Creator">
    <vt:lpwstr>Adobe Illustrator 27.9 (Macintosh)</vt:lpwstr>
  </property>
  <property fmtid="{D5CDD505-2E9C-101B-9397-08002B2CF9AE}" pid="4" name="LastSaved">
    <vt:filetime>2024-10-07T00:00:00Z</vt:filetime>
  </property>
  <property fmtid="{D5CDD505-2E9C-101B-9397-08002B2CF9AE}" pid="5" name="Producer">
    <vt:lpwstr>Adobe PDF library 17.00</vt:lpwstr>
  </property>
</Properties>
</file>