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6600FF"/>
    <a:srgbClr val="FF0066"/>
    <a:srgbClr val="D5312E"/>
    <a:srgbClr val="CC0000"/>
    <a:srgbClr val="FF0000"/>
    <a:srgbClr val="EA616F"/>
    <a:srgbClr val="AED0CA"/>
    <a:srgbClr val="008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976" autoAdjust="0"/>
  </p:normalViewPr>
  <p:slideViewPr>
    <p:cSldViewPr>
      <p:cViewPr>
        <p:scale>
          <a:sx n="121" d="100"/>
          <a:sy n="121" d="100"/>
        </p:scale>
        <p:origin x="147" y="-5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046" y="1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r">
              <a:defRPr sz="1100"/>
            </a:lvl1pPr>
          </a:lstStyle>
          <a:p>
            <a:fld id="{30B2645E-DAC6-46EA-BA83-026B842FF2AE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83" tIns="41591" rIns="83183" bIns="415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603"/>
            <a:ext cx="5388610" cy="3884421"/>
          </a:xfrm>
          <a:prstGeom prst="rect">
            <a:avLst/>
          </a:prstGeom>
        </p:spPr>
        <p:txBody>
          <a:bodyPr vert="horz" lIns="83183" tIns="41591" rIns="83183" bIns="415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40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046" y="9371240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r">
              <a:defRPr sz="1100"/>
            </a:lvl1pPr>
          </a:lstStyle>
          <a:p>
            <a:fld id="{AD6A0FE8-B6A4-44C6-8E2B-50E82DE107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65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A0FE8-B6A4-44C6-8E2B-50E82DE107C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98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106920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60005" y="0"/>
                </a:moveTo>
                <a:lnTo>
                  <a:pt x="0" y="0"/>
                </a:lnTo>
                <a:lnTo>
                  <a:pt x="0" y="10692003"/>
                </a:lnTo>
                <a:lnTo>
                  <a:pt x="7560005" y="10692003"/>
                </a:lnTo>
                <a:lnTo>
                  <a:pt x="7560005" y="0"/>
                </a:lnTo>
                <a:close/>
              </a:path>
            </a:pathLst>
          </a:custGeom>
          <a:solidFill>
            <a:srgbClr val="FEF6E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nk rectangular frame with a white background&#10;&#10;Description automatically generated">
            <a:extLst>
              <a:ext uri="{FF2B5EF4-FFF2-40B4-BE49-F238E27FC236}">
                <a16:creationId xmlns:a16="http://schemas.microsoft.com/office/drawing/2014/main" id="{D3EAC5C6-F7DB-9AFA-B6F1-F3D401756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400" y="8356074"/>
            <a:ext cx="1743615" cy="312976"/>
          </a:xfrm>
          <a:prstGeom prst="rect">
            <a:avLst/>
          </a:prstGeom>
        </p:spPr>
      </p:pic>
      <p:pic>
        <p:nvPicPr>
          <p:cNvPr id="21" name="Picture 20" descr="A white background with black and white text&#10;&#10;Description automatically generated">
            <a:extLst>
              <a:ext uri="{FF2B5EF4-FFF2-40B4-BE49-F238E27FC236}">
                <a16:creationId xmlns:a16="http://schemas.microsoft.com/office/drawing/2014/main" id="{2E75F033-20B0-422A-A63B-4B0DF1B1E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476" y="2266612"/>
            <a:ext cx="5664024" cy="597227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1D3489F-6A23-2FF4-658E-6B668EAFE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748" y="0"/>
            <a:ext cx="7556499" cy="10693399"/>
          </a:xfrm>
          <a:prstGeom prst="rect">
            <a:avLst/>
          </a:prstGeom>
        </p:spPr>
      </p:pic>
      <p:pic>
        <p:nvPicPr>
          <p:cNvPr id="7" name="Picture 6" descr="A pink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2253C7E1-9939-117C-0E99-74F05DD72C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4989" y="172230"/>
            <a:ext cx="1145131" cy="504362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70938" y="375946"/>
            <a:ext cx="558735" cy="67839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altLang="ja-JP" sz="4300" b="1" spc="-25" dirty="0">
                <a:solidFill>
                  <a:srgbClr val="FFFFFF"/>
                </a:solidFill>
                <a:latin typeface="Verdana"/>
                <a:ea typeface="Verdana"/>
                <a:cs typeface="Hiragino UD Sans Rd Std W6"/>
              </a:rPr>
              <a:t>2</a:t>
            </a:r>
            <a:endParaRPr sz="4300" dirty="0">
              <a:solidFill>
                <a:srgbClr val="FFFFFF"/>
              </a:solidFill>
              <a:latin typeface="Verdana"/>
              <a:ea typeface="Verdana"/>
              <a:cs typeface="Hiragino UD Sans Rd Std W6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9673" y="500617"/>
            <a:ext cx="465455" cy="5537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50" b="1" spc="-50" dirty="0">
                <a:solidFill>
                  <a:srgbClr val="FFFFFF"/>
                </a:solidFill>
                <a:latin typeface="Verdana"/>
                <a:ea typeface="Verdana"/>
                <a:cs typeface="Hiragino UD Sans Rd Std W6"/>
              </a:rPr>
              <a:t>月</a:t>
            </a:r>
            <a:endParaRPr sz="3450" dirty="0">
              <a:solidFill>
                <a:srgbClr val="FFFFFF"/>
              </a:solidFill>
              <a:latin typeface="Verdana"/>
              <a:ea typeface="Verdana"/>
              <a:cs typeface="Hiragino UD Sans Rd Std W6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48631" y="8445325"/>
            <a:ext cx="1191260" cy="189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b="1" spc="-25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今月のトピックス</a:t>
            </a:r>
            <a:endParaRPr sz="1150" dirty="0">
              <a:latin typeface="Hiragino UD Sans Rd Std W6"/>
              <a:cs typeface="Hiragino UD Sans Rd Std W6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9399" y="2457217"/>
            <a:ext cx="2783565" cy="1581074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5730">
              <a:lnSpc>
                <a:spcPct val="100000"/>
              </a:lnSpc>
              <a:spcBef>
                <a:spcPts val="1270"/>
              </a:spcBef>
            </a:pPr>
            <a:r>
              <a:rPr sz="1700" b="1" spc="-10" dirty="0" err="1">
                <a:solidFill>
                  <a:srgbClr val="414042"/>
                </a:solidFill>
                <a:latin typeface="+mn-ea"/>
                <a:ea typeface="+mn-ea"/>
                <a:cs typeface="Hiragino UD Sans Rd Std W6"/>
              </a:rPr>
              <a:t>カフェここみん</a:t>
            </a:r>
            <a:r>
              <a:rPr lang="ja-JP" altLang="en-US" sz="1700" b="1" spc="-10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　</a:t>
            </a:r>
            <a:endParaRPr lang="en-US" altLang="ja-JP" sz="1700" b="1" spc="-10" dirty="0">
              <a:solidFill>
                <a:srgbClr val="414042"/>
              </a:solidFill>
              <a:latin typeface="Hiragino UD Sans Rd Std W6"/>
              <a:cs typeface="Hiragino UD Sans Rd Std W6"/>
            </a:endParaRPr>
          </a:p>
          <a:p>
            <a:pPr marL="125730">
              <a:lnSpc>
                <a:spcPct val="139000"/>
              </a:lnSpc>
              <a:spcBef>
                <a:spcPts val="1055"/>
              </a:spcBef>
            </a:pPr>
            <a:r>
              <a:rPr sz="850" b="1" spc="-30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「</a:t>
            </a:r>
            <a:r>
              <a:rPr sz="850" b="1" spc="-30" dirty="0" err="1">
                <a:solidFill>
                  <a:srgbClr val="414042"/>
                </a:solidFill>
                <a:latin typeface="Hiragino UD Sans Rd Std W6"/>
                <a:cs typeface="Hiragino UD Sans Rd Std W6"/>
              </a:rPr>
              <a:t>ぽーとたまがわってどんなところ</a:t>
            </a:r>
            <a:r>
              <a:rPr sz="850" b="1" spc="-30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？</a:t>
            </a:r>
            <a:r>
              <a:rPr lang="ja-JP" altLang="en-US" sz="850" b="1" spc="-30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」</a:t>
            </a:r>
            <a:r>
              <a:rPr sz="850" b="1" spc="-30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「</a:t>
            </a:r>
            <a:r>
              <a:rPr sz="850" b="1" spc="-30" dirty="0" err="1">
                <a:solidFill>
                  <a:srgbClr val="414042"/>
                </a:solidFill>
                <a:latin typeface="Hiragino UD Sans Rd Std W6"/>
                <a:cs typeface="Hiragino UD Sans Rd Std W6"/>
              </a:rPr>
              <a:t>ちょっと</a:t>
            </a:r>
            <a:r>
              <a:rPr sz="850" b="1" spc="-60" dirty="0" err="1">
                <a:solidFill>
                  <a:srgbClr val="414042"/>
                </a:solidFill>
                <a:latin typeface="Hiragino UD Sans Rd Std W6"/>
                <a:cs typeface="Hiragino UD Sans Rd Std W6"/>
              </a:rPr>
              <a:t>一息つきたい</a:t>
            </a:r>
            <a:r>
              <a:rPr sz="850" b="1" spc="-60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。」</a:t>
            </a:r>
            <a:r>
              <a:rPr sz="850" b="1" spc="-60" dirty="0" err="1">
                <a:solidFill>
                  <a:srgbClr val="414042"/>
                </a:solidFill>
                <a:latin typeface="Hiragino UD Sans Rd Std W6"/>
                <a:cs typeface="Hiragino UD Sans Rd Std W6"/>
              </a:rPr>
              <a:t>など地域の方</a:t>
            </a:r>
            <a:r>
              <a:rPr lang="ja-JP" altLang="en-US" sz="850" b="1" spc="-60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・</a:t>
            </a:r>
            <a:r>
              <a:rPr sz="850" b="1" spc="-60" dirty="0" err="1">
                <a:solidFill>
                  <a:srgbClr val="414042"/>
                </a:solidFill>
                <a:latin typeface="Hiragino UD Sans Rd Std W6"/>
                <a:cs typeface="Hiragino UD Sans Rd Std W6"/>
              </a:rPr>
              <a:t>皆さまの居場所、</a:t>
            </a:r>
            <a:r>
              <a:rPr sz="850" b="1" spc="-5" dirty="0" err="1">
                <a:solidFill>
                  <a:srgbClr val="414042"/>
                </a:solidFill>
                <a:latin typeface="Hiragino UD Sans Rd Std W6"/>
                <a:cs typeface="Hiragino UD Sans Rd Std W6"/>
              </a:rPr>
              <a:t>相談場所として活用いただけます</a:t>
            </a:r>
            <a:r>
              <a:rPr lang="ja-JP" altLang="en-US" sz="850" b="1" spc="-5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。ぜひ、お立ち寄りください</a:t>
            </a:r>
            <a:endParaRPr lang="en-US" altLang="ja-JP" sz="850" b="1" spc="-5" dirty="0">
              <a:solidFill>
                <a:srgbClr val="414042"/>
              </a:solidFill>
              <a:latin typeface="Hiragino UD Sans Rd Std W6"/>
              <a:cs typeface="Hiragino UD Sans Rd Std W6"/>
            </a:endParaRPr>
          </a:p>
          <a:p>
            <a:pPr marL="125730">
              <a:lnSpc>
                <a:spcPct val="100000"/>
              </a:lnSpc>
              <a:spcBef>
                <a:spcPts val="1270"/>
              </a:spcBef>
            </a:pPr>
            <a:r>
              <a:rPr lang="ja-JP" altLang="en-US" sz="850" b="1" spc="-5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２月は「</a:t>
            </a:r>
            <a:r>
              <a:rPr lang="ja-JP" altLang="en-US" sz="1050" b="1" spc="-5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探してみよう！ユニバーサルデザイン</a:t>
            </a:r>
            <a:r>
              <a:rPr lang="ja-JP" altLang="en-US" sz="850" b="1" spc="-5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」です！身の回りにあるユニバーサルデザインをみんなで見てみましょう！</a:t>
            </a:r>
            <a:endParaRPr sz="850" dirty="0">
              <a:latin typeface="Hiragino UD Sans Rd Std W6"/>
              <a:cs typeface="Hiragino UD Sans Rd Std W6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58477" y="4102933"/>
            <a:ext cx="1704997" cy="524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lang="ja-JP" altLang="en-US" sz="850" b="1" dirty="0">
                <a:solidFill>
                  <a:srgbClr val="FFFFFF"/>
                </a:solidFill>
                <a:latin typeface="Hiragino UD Sans Rd Std W6"/>
                <a:cs typeface="Hiragino UD Sans Rd Std W6"/>
              </a:rPr>
              <a:t>日　程</a:t>
            </a:r>
            <a:r>
              <a:rPr sz="850" b="1" dirty="0">
                <a:solidFill>
                  <a:srgbClr val="FFFFFF"/>
                </a:solidFill>
                <a:latin typeface="Hiragino UD Sans Rd Std W6"/>
                <a:cs typeface="Hiragino UD Sans Rd Std W6"/>
              </a:rPr>
              <a:t>：</a:t>
            </a:r>
            <a:r>
              <a:rPr lang="ja-JP" altLang="en-US" sz="1200" b="1" dirty="0">
                <a:solidFill>
                  <a:srgbClr val="FFFFFF"/>
                </a:solidFill>
                <a:latin typeface="Hiragino UD Sans Rd Std W6"/>
                <a:cs typeface="Hiragino UD Sans Rd Std W6"/>
              </a:rPr>
              <a:t>２</a:t>
            </a:r>
            <a:r>
              <a:rPr sz="850" b="1" dirty="0">
                <a:solidFill>
                  <a:srgbClr val="FFFFFF"/>
                </a:solidFill>
                <a:latin typeface="Hiragino UD Sans Rd Std W6"/>
                <a:cs typeface="Hiragino UD Sans Rd Std W6"/>
              </a:rPr>
              <a:t>月</a:t>
            </a:r>
            <a:r>
              <a:rPr lang="ja-JP" altLang="en-US" sz="1200" b="1" dirty="0">
                <a:solidFill>
                  <a:srgbClr val="FFFFFF"/>
                </a:solidFill>
                <a:latin typeface="Hiragino UD Sans Rd Std W6"/>
                <a:cs typeface="Hiragino UD Sans Rd Std W6"/>
              </a:rPr>
              <a:t>２７</a:t>
            </a:r>
            <a:r>
              <a:rPr sz="850" b="1" dirty="0" err="1">
                <a:solidFill>
                  <a:srgbClr val="FFFFFF"/>
                </a:solidFill>
                <a:latin typeface="Hiragino UD Sans Rd Std W6"/>
                <a:cs typeface="Hiragino UD Sans Rd Std W6"/>
              </a:rPr>
              <a:t>日</a:t>
            </a:r>
            <a:r>
              <a:rPr sz="1050" b="1" dirty="0" err="1">
                <a:solidFill>
                  <a:srgbClr val="FFFFFF"/>
                </a:solidFill>
                <a:latin typeface="Hiragino UD Sans Rd Std W6"/>
                <a:cs typeface="Hiragino UD Sans Rd Std W6"/>
              </a:rPr>
              <a:t>（木</a:t>
            </a:r>
            <a:r>
              <a:rPr sz="1050" b="1" spc="-50" dirty="0">
                <a:solidFill>
                  <a:srgbClr val="FFFFFF"/>
                </a:solidFill>
                <a:latin typeface="Hiragino UD Sans Rd Std W6"/>
                <a:cs typeface="Hiragino UD Sans Rd Std W6"/>
              </a:rPr>
              <a:t>）</a:t>
            </a:r>
            <a:endParaRPr lang="en-US" sz="850" b="1" spc="-50" dirty="0">
              <a:solidFill>
                <a:srgbClr val="FFFFFF"/>
              </a:solidFill>
              <a:latin typeface="Hiragino UD Sans Rd Std W6"/>
              <a:cs typeface="Hiragino UD Sans Rd Std W6"/>
            </a:endParaRPr>
          </a:p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850" b="1" spc="-5" dirty="0">
                <a:solidFill>
                  <a:srgbClr val="FFFFFF"/>
                </a:solidFill>
                <a:latin typeface="Hiragino UD Sans Rd Std W6"/>
                <a:cs typeface="Hiragino UD Sans Rd Std W6"/>
              </a:rPr>
              <a:t>場</a:t>
            </a:r>
            <a:r>
              <a:rPr lang="ja-JP" altLang="en-US" sz="850" b="1" spc="-5" dirty="0">
                <a:solidFill>
                  <a:srgbClr val="FFFFFF"/>
                </a:solidFill>
                <a:latin typeface="Hiragino UD Sans Rd Std W6"/>
                <a:cs typeface="Hiragino UD Sans Rd Std W6"/>
              </a:rPr>
              <a:t>　</a:t>
            </a:r>
            <a:r>
              <a:rPr sz="850" b="1" spc="-5" dirty="0" err="1">
                <a:solidFill>
                  <a:srgbClr val="FFFFFF"/>
                </a:solidFill>
                <a:latin typeface="Hiragino UD Sans Rd Std W6"/>
                <a:cs typeface="Hiragino UD Sans Rd Std W6"/>
              </a:rPr>
              <a:t>所：ぽーとたまがわ</a:t>
            </a:r>
            <a:endParaRPr lang="en-US" sz="850" b="1" spc="-5" dirty="0">
              <a:solidFill>
                <a:srgbClr val="FFFFFF"/>
              </a:solidFill>
              <a:latin typeface="Hiragino UD Sans Rd Std W6"/>
              <a:cs typeface="Hiragino UD Sans Rd Std W6"/>
            </a:endParaRPr>
          </a:p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850" b="1" spc="-10" dirty="0" err="1">
                <a:solidFill>
                  <a:srgbClr val="FFFFFF"/>
                </a:solidFill>
                <a:latin typeface="Hiragino UD Sans Rd Std W6"/>
                <a:cs typeface="Hiragino UD Sans Rd Std W6"/>
              </a:rPr>
              <a:t>参加費：無料</a:t>
            </a:r>
            <a:endParaRPr sz="850" b="1" dirty="0">
              <a:solidFill>
                <a:srgbClr val="FFFFFF"/>
              </a:solidFill>
              <a:latin typeface="Hiragino UD Sans Rd Std W6"/>
              <a:cs typeface="Hiragino UD Sans Rd Std W6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2309" y="111314"/>
            <a:ext cx="728768" cy="317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1" spc="-20" dirty="0">
                <a:solidFill>
                  <a:srgbClr val="FFFFFF"/>
                </a:solidFill>
                <a:latin typeface="Verdana"/>
                <a:ea typeface="Verdana"/>
                <a:cs typeface="Hiragino UD Sans Rd Std W6"/>
              </a:rPr>
              <a:t>202</a:t>
            </a:r>
            <a:r>
              <a:rPr lang="en-US" altLang="ja-JP" sz="1950" b="1" spc="-20" dirty="0">
                <a:solidFill>
                  <a:srgbClr val="FFFFFF"/>
                </a:solidFill>
                <a:latin typeface="Verdana"/>
                <a:ea typeface="Verdana"/>
                <a:cs typeface="Hiragino UD Sans Rd Std W6"/>
              </a:rPr>
              <a:t>5</a:t>
            </a:r>
            <a:endParaRPr sz="1950" dirty="0">
              <a:solidFill>
                <a:srgbClr val="FFFFFF"/>
              </a:solidFill>
              <a:latin typeface="Verdana"/>
              <a:ea typeface="Verdana"/>
              <a:cs typeface="Hiragino UD Sans Rd Std W6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96817" y="4319423"/>
            <a:ext cx="2293620" cy="567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000"/>
              </a:lnSpc>
              <a:spcBef>
                <a:spcPts val="100"/>
              </a:spcBef>
            </a:pPr>
            <a:r>
              <a:rPr lang="ja-JP" altLang="en-US" sz="850" b="1" spc="-5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「ほっと一息・・・コーヒーの会」</a:t>
            </a:r>
            <a:endParaRPr lang="en-US" altLang="ja-JP" sz="850" b="1" spc="-5" dirty="0">
              <a:solidFill>
                <a:srgbClr val="414042"/>
              </a:solidFill>
              <a:latin typeface="Hiragino UD Sans Rd Std W6"/>
              <a:cs typeface="Hiragino UD Sans Rd Std W6"/>
            </a:endParaRPr>
          </a:p>
          <a:p>
            <a:pPr marL="12700" marR="5080">
              <a:lnSpc>
                <a:spcPct val="139000"/>
              </a:lnSpc>
              <a:spcBef>
                <a:spcPts val="100"/>
              </a:spcBef>
            </a:pPr>
            <a:r>
              <a:rPr lang="ja-JP" altLang="en-US" sz="850" b="1" spc="-5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みんなでコーヒーの味比べをしたよ！</a:t>
            </a:r>
            <a:endParaRPr lang="en-US" altLang="ja-JP" sz="850" b="1" spc="-5" dirty="0">
              <a:solidFill>
                <a:srgbClr val="414042"/>
              </a:solidFill>
              <a:latin typeface="Hiragino UD Sans Rd Std W6"/>
              <a:cs typeface="Hiragino UD Sans Rd Std W6"/>
            </a:endParaRPr>
          </a:p>
          <a:p>
            <a:pPr marL="12700" marR="5080">
              <a:lnSpc>
                <a:spcPct val="139000"/>
              </a:lnSpc>
              <a:spcBef>
                <a:spcPts val="100"/>
              </a:spcBef>
            </a:pPr>
            <a:r>
              <a:rPr lang="ja-JP" altLang="en-US" sz="850" b="1" spc="-5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手づくりケーキも美味しかった！</a:t>
            </a:r>
            <a:endParaRPr sz="850" b="1" dirty="0">
              <a:latin typeface="Hiragino UD Sans Rd Std W6"/>
              <a:cs typeface="Hiragino UD Sans Rd Std W6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78934" y="5045208"/>
            <a:ext cx="2637516" cy="1669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 err="1">
                <a:solidFill>
                  <a:srgbClr val="414042"/>
                </a:solidFill>
                <a:latin typeface="Hiragino UD Sans Rd Std W6"/>
                <a:cs typeface="Hiragino UD Sans Rd Std W6"/>
              </a:rPr>
              <a:t>ボッチャ交流会</a:t>
            </a:r>
            <a:r>
              <a:rPr lang="ja-JP" altLang="en-US" sz="1700" b="1" spc="-10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　</a:t>
            </a:r>
            <a:endParaRPr sz="900" dirty="0">
              <a:latin typeface="Hiragino UD Sans Rd Std W6"/>
              <a:cs typeface="Hiragino UD Sans Rd Std W6"/>
            </a:endParaRPr>
          </a:p>
          <a:p>
            <a:pPr marL="12700" marR="5080">
              <a:lnSpc>
                <a:spcPct val="139000"/>
              </a:lnSpc>
              <a:spcBef>
                <a:spcPts val="1055"/>
              </a:spcBef>
            </a:pPr>
            <a:r>
              <a:rPr sz="850" b="1" spc="-5" dirty="0" err="1">
                <a:solidFill>
                  <a:srgbClr val="414042"/>
                </a:solidFill>
                <a:latin typeface="Hiragino UD Sans Rd Std W6"/>
                <a:cs typeface="Hiragino UD Sans Rd Std W6"/>
              </a:rPr>
              <a:t>ストレッチからはじまり、ゲームになるとチームごとの熱い戦いに毎回盛り上がりをみせています。もちろん、初めての方も大歓迎です</a:t>
            </a:r>
            <a:r>
              <a:rPr sz="850" b="1" spc="-5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！</a:t>
            </a:r>
            <a:endParaRPr sz="850" dirty="0">
              <a:latin typeface="Hiragino UD Sans Rd Std W6"/>
              <a:cs typeface="Hiragino UD Sans Rd Std W6"/>
            </a:endParaRPr>
          </a:p>
          <a:p>
            <a:pPr marL="12700" marR="544830">
              <a:lnSpc>
                <a:spcPct val="139000"/>
              </a:lnSpc>
            </a:pPr>
            <a:r>
              <a:rPr lang="ja-JP" altLang="en-US" sz="850" b="1" spc="-5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ご</a:t>
            </a:r>
            <a:r>
              <a:rPr sz="850" b="1" spc="-5" dirty="0" err="1">
                <a:solidFill>
                  <a:srgbClr val="414042"/>
                </a:solidFill>
                <a:latin typeface="Hiragino UD Sans Rd Std W6"/>
                <a:cs typeface="Hiragino UD Sans Rd Std W6"/>
              </a:rPr>
              <a:t>興味がありましたら、電話かメール</a:t>
            </a:r>
            <a:r>
              <a:rPr lang="ja-JP" altLang="en-US" sz="850" b="1" spc="-5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にてお</a:t>
            </a:r>
            <a:r>
              <a:rPr sz="850" b="1" spc="-5" dirty="0" err="1">
                <a:solidFill>
                  <a:srgbClr val="414042"/>
                </a:solidFill>
                <a:latin typeface="Hiragino UD Sans Rd Std W6"/>
                <a:cs typeface="Hiragino UD Sans Rd Std W6"/>
              </a:rPr>
              <a:t>問い合わせください</a:t>
            </a:r>
            <a:r>
              <a:rPr sz="850" b="1" spc="-5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。</a:t>
            </a:r>
            <a:endParaRPr lang="en-US" sz="850" b="1" spc="-5" dirty="0">
              <a:solidFill>
                <a:srgbClr val="414042"/>
              </a:solidFill>
              <a:latin typeface="Hiragino UD Sans Rd Std W6"/>
              <a:cs typeface="Hiragino UD Sans Rd Std W6"/>
            </a:endParaRPr>
          </a:p>
          <a:p>
            <a:pPr marL="12700" marR="544830">
              <a:lnSpc>
                <a:spcPct val="139000"/>
              </a:lnSpc>
            </a:pPr>
            <a:r>
              <a:rPr lang="ja-JP" altLang="en-US" sz="850" b="1" spc="-5" dirty="0">
                <a:solidFill>
                  <a:srgbClr val="FF0000"/>
                </a:solidFill>
                <a:latin typeface="Hiragino UD Sans Rd Std W6"/>
                <a:cs typeface="Hiragino UD Sans Rd Std W6"/>
              </a:rPr>
              <a:t>☆今月は第</a:t>
            </a:r>
            <a:r>
              <a:rPr lang="en-US" altLang="ja-JP" sz="850" b="1" spc="-5" dirty="0">
                <a:solidFill>
                  <a:srgbClr val="FF0000"/>
                </a:solidFill>
                <a:latin typeface="Hiragino UD Sans Rd Std W6"/>
                <a:cs typeface="Hiragino UD Sans Rd Std W6"/>
              </a:rPr>
              <a:t>3</a:t>
            </a:r>
            <a:r>
              <a:rPr lang="ja-JP" altLang="en-US" sz="850" b="1" spc="-5" dirty="0">
                <a:solidFill>
                  <a:srgbClr val="FF0000"/>
                </a:solidFill>
                <a:latin typeface="Hiragino UD Sans Rd Std W6"/>
                <a:cs typeface="Hiragino UD Sans Rd Std W6"/>
              </a:rPr>
              <a:t>月曜日の開催です。</a:t>
            </a:r>
            <a:endParaRPr lang="en-US" altLang="ja-JP" sz="850" b="1" spc="-5" dirty="0">
              <a:solidFill>
                <a:srgbClr val="FF0000"/>
              </a:solidFill>
              <a:latin typeface="Hiragino UD Sans Rd Std W6"/>
              <a:cs typeface="Hiragino UD Sans Rd Std W6"/>
            </a:endParaRPr>
          </a:p>
          <a:p>
            <a:pPr marL="12700" marR="544830">
              <a:lnSpc>
                <a:spcPct val="139000"/>
              </a:lnSpc>
            </a:pPr>
            <a:r>
              <a:rPr lang="ja-JP" altLang="en-US" sz="850" b="1" spc="-5" dirty="0">
                <a:solidFill>
                  <a:srgbClr val="FF0000"/>
                </a:solidFill>
                <a:latin typeface="Hiragino UD Sans Rd Std W6"/>
                <a:cs typeface="Hiragino UD Sans Rd Std W6"/>
              </a:rPr>
              <a:t>ご了承ください。</a:t>
            </a:r>
            <a:endParaRPr sz="850" dirty="0">
              <a:solidFill>
                <a:srgbClr val="FF0000"/>
              </a:solidFill>
              <a:latin typeface="Hiragino UD Sans Rd Std W6"/>
              <a:cs typeface="Hiragino UD Sans Rd Std W6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8280" y="6778204"/>
            <a:ext cx="1745194" cy="567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ja-JP" altLang="en-US" sz="850" b="1" dirty="0">
                <a:solidFill>
                  <a:srgbClr val="FFFFFF"/>
                </a:solidFill>
                <a:latin typeface="Hiragino UD Sans Rd Std W6"/>
                <a:cs typeface="Hiragino UD Sans Rd Std W6"/>
              </a:rPr>
              <a:t>日　程</a:t>
            </a:r>
            <a:r>
              <a:rPr sz="850" b="1" dirty="0">
                <a:solidFill>
                  <a:srgbClr val="FFFFFF"/>
                </a:solidFill>
                <a:latin typeface="Hiragino UD Sans Rd Std W6"/>
                <a:cs typeface="Hiragino UD Sans Rd Std W6"/>
              </a:rPr>
              <a:t>：</a:t>
            </a:r>
            <a:r>
              <a:rPr lang="ja-JP" altLang="en-US" sz="1200" b="1" dirty="0">
                <a:solidFill>
                  <a:srgbClr val="FFFFFF"/>
                </a:solidFill>
                <a:latin typeface="Hiragino UD Sans Rd Std W6"/>
                <a:cs typeface="Hiragino UD Sans Rd Std W6"/>
              </a:rPr>
              <a:t>２</a:t>
            </a:r>
            <a:r>
              <a:rPr sz="1200" b="1" dirty="0">
                <a:solidFill>
                  <a:srgbClr val="FFFFFF"/>
                </a:solidFill>
                <a:latin typeface="Hiragino UD Sans Rd Std W6"/>
                <a:cs typeface="Hiragino UD Sans Rd Std W6"/>
              </a:rPr>
              <a:t>月</a:t>
            </a:r>
            <a:r>
              <a:rPr lang="ja-JP" altLang="en-US" sz="1200" b="1" dirty="0">
                <a:solidFill>
                  <a:srgbClr val="FFFFFF"/>
                </a:solidFill>
                <a:latin typeface="Hiragino UD Sans Rd Std W6"/>
                <a:cs typeface="Hiragino UD Sans Rd Std W6"/>
              </a:rPr>
              <a:t>１７</a:t>
            </a:r>
            <a:r>
              <a:rPr sz="850" b="1" dirty="0" err="1">
                <a:solidFill>
                  <a:srgbClr val="FFFFFF"/>
                </a:solidFill>
                <a:latin typeface="Hiragino UD Sans Rd Std W6"/>
                <a:cs typeface="Hiragino UD Sans Rd Std W6"/>
              </a:rPr>
              <a:t>日</a:t>
            </a:r>
            <a:r>
              <a:rPr sz="1050" b="1" dirty="0" err="1">
                <a:solidFill>
                  <a:srgbClr val="FFFFFF"/>
                </a:solidFill>
                <a:latin typeface="Hiragino UD Sans Rd Std W6"/>
                <a:cs typeface="Hiragino UD Sans Rd Std W6"/>
              </a:rPr>
              <a:t>（月</a:t>
            </a:r>
            <a:r>
              <a:rPr sz="1050" b="1" spc="-50" dirty="0">
                <a:solidFill>
                  <a:srgbClr val="FFFFFF"/>
                </a:solidFill>
                <a:latin typeface="Hiragino UD Sans Rd Std W6"/>
                <a:cs typeface="Hiragino UD Sans Rd Std W6"/>
              </a:rPr>
              <a:t>）</a:t>
            </a:r>
            <a:r>
              <a:rPr sz="850" b="1" spc="500" dirty="0">
                <a:solidFill>
                  <a:srgbClr val="FFFFFF"/>
                </a:solidFill>
                <a:latin typeface="Hiragino UD Sans Rd Std W6"/>
                <a:cs typeface="Hiragino UD Sans Rd Std W6"/>
              </a:rPr>
              <a:t> </a:t>
            </a:r>
            <a:r>
              <a:rPr sz="850" b="1" spc="-5" dirty="0">
                <a:solidFill>
                  <a:srgbClr val="FFFFFF"/>
                </a:solidFill>
                <a:latin typeface="Hiragino UD Sans Rd Std W6"/>
                <a:cs typeface="Hiragino UD Sans Rd Std W6"/>
              </a:rPr>
              <a:t>場</a:t>
            </a:r>
            <a:r>
              <a:rPr lang="ja-JP" altLang="en-US" sz="850" b="1" spc="-5" dirty="0">
                <a:solidFill>
                  <a:srgbClr val="FFFFFF"/>
                </a:solidFill>
                <a:latin typeface="Hiragino UD Sans Rd Std W6"/>
                <a:cs typeface="Hiragino UD Sans Rd Std W6"/>
              </a:rPr>
              <a:t>　</a:t>
            </a:r>
            <a:r>
              <a:rPr sz="850" b="1" spc="-5" dirty="0" err="1">
                <a:solidFill>
                  <a:srgbClr val="FFFFFF"/>
                </a:solidFill>
                <a:latin typeface="Hiragino UD Sans Rd Std W6"/>
                <a:cs typeface="Hiragino UD Sans Rd Std W6"/>
              </a:rPr>
              <a:t>所：中町ふれあいの家</a:t>
            </a:r>
            <a:endParaRPr lang="en-US" sz="850" b="1" spc="-5" dirty="0">
              <a:solidFill>
                <a:srgbClr val="FFFFFF"/>
              </a:solidFill>
              <a:latin typeface="Hiragino UD Sans Rd Std W6"/>
              <a:cs typeface="Hiragino UD Sans Rd Std W6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ja-JP" altLang="en-US" sz="850" b="1" spc="-10" dirty="0">
                <a:solidFill>
                  <a:srgbClr val="FFFFFF"/>
                </a:solidFill>
                <a:latin typeface="Hiragino UD Sans Rd Std W6"/>
                <a:cs typeface="Hiragino UD Sans Rd Std W6"/>
              </a:rPr>
              <a:t>開　場：</a:t>
            </a:r>
            <a:r>
              <a:rPr lang="ja-JP" altLang="en-US" sz="1200" b="1" spc="-10" dirty="0">
                <a:solidFill>
                  <a:srgbClr val="FFFFFF"/>
                </a:solidFill>
                <a:latin typeface="Hiragino UD Sans Rd Std W6"/>
                <a:cs typeface="Hiragino UD Sans Rd Std W6"/>
              </a:rPr>
              <a:t>９：３０</a:t>
            </a:r>
            <a:endParaRPr sz="1200" b="1" dirty="0">
              <a:solidFill>
                <a:srgbClr val="FFFFFF"/>
              </a:solidFill>
              <a:latin typeface="Hiragino UD Sans Rd Std W6"/>
              <a:cs typeface="Hiragino UD Sans Rd Std W6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96836" y="7009041"/>
            <a:ext cx="1589405" cy="3705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000"/>
              </a:lnSpc>
              <a:spcBef>
                <a:spcPts val="100"/>
              </a:spcBef>
            </a:pPr>
            <a:r>
              <a:rPr lang="ja-JP" altLang="en-US" sz="850" b="1" spc="-5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ボッチャは毎回大盛り上がり！</a:t>
            </a:r>
            <a:endParaRPr lang="en-US" altLang="ja-JP" sz="850" b="1" spc="-5" dirty="0">
              <a:solidFill>
                <a:srgbClr val="414042"/>
              </a:solidFill>
              <a:latin typeface="Hiragino UD Sans Rd Std W6"/>
              <a:cs typeface="Hiragino UD Sans Rd Std W6"/>
            </a:endParaRPr>
          </a:p>
          <a:p>
            <a:pPr marL="12700" marR="5080">
              <a:lnSpc>
                <a:spcPct val="139000"/>
              </a:lnSpc>
              <a:spcBef>
                <a:spcPts val="100"/>
              </a:spcBef>
            </a:pPr>
            <a:r>
              <a:rPr lang="ja-JP" altLang="en-US" sz="850" b="1" spc="-5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初めての人も楽しめるよ！</a:t>
            </a:r>
            <a:endParaRPr lang="ja-JP" altLang="en-US" sz="850" dirty="0">
              <a:latin typeface="Hiragino UD Sans Rd Std W6"/>
              <a:cs typeface="Hiragino UD Sans Rd Std W6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01410" y="769457"/>
            <a:ext cx="3642057" cy="686725"/>
          </a:xfrm>
          <a:prstGeom prst="rect">
            <a:avLst/>
          </a:prstGeom>
        </p:spPr>
        <p:txBody>
          <a:bodyPr vert="horz" wrap="square" lIns="0" tIns="14604" rIns="0" bIns="0" rtlCol="0" anchor="t">
            <a:spAutoFit/>
          </a:bodyPr>
          <a:lstStyle/>
          <a:p>
            <a:pPr marL="15875">
              <a:lnSpc>
                <a:spcPct val="100000"/>
              </a:lnSpc>
              <a:spcBef>
                <a:spcPts val="114"/>
              </a:spcBef>
            </a:pPr>
            <a:r>
              <a:rPr lang="ja-JP" altLang="en-US" sz="1400" b="1" spc="-5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障害があって長期入院中です。</a:t>
            </a:r>
          </a:p>
          <a:p>
            <a:pPr marL="15875">
              <a:lnSpc>
                <a:spcPct val="100000"/>
              </a:lnSpc>
              <a:spcBef>
                <a:spcPts val="114"/>
              </a:spcBef>
            </a:pPr>
            <a:r>
              <a:rPr lang="ja-JP" altLang="en-US" sz="1400" b="1" spc="-5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退院後の生活がどうなるか心配です。</a:t>
            </a:r>
            <a:endParaRPr lang="en-US" altLang="ja-JP" sz="1400" b="1" spc="-5" dirty="0">
              <a:solidFill>
                <a:srgbClr val="414042"/>
              </a:solidFill>
              <a:latin typeface="Hiragino UD Sans Rd Std W6"/>
              <a:cs typeface="Hiragino UD Sans Rd Std W6"/>
            </a:endParaRPr>
          </a:p>
          <a:p>
            <a:pPr marL="15875">
              <a:lnSpc>
                <a:spcPct val="100000"/>
              </a:lnSpc>
              <a:spcBef>
                <a:spcPts val="114"/>
              </a:spcBef>
            </a:pPr>
            <a:r>
              <a:rPr lang="ja-JP" altLang="en-US" sz="1400" b="1" spc="-5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相談はできますか？</a:t>
            </a:r>
            <a:endParaRPr lang="ja-JP" altLang="en-US" sz="1400" dirty="0">
              <a:latin typeface="Hiragino UD Sans Rd Std W6"/>
              <a:cs typeface="Hiragino UD Sans Rd Std W6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41898" y="236793"/>
            <a:ext cx="2401570" cy="38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000"/>
              </a:lnSpc>
              <a:spcBef>
                <a:spcPts val="100"/>
              </a:spcBef>
            </a:pPr>
            <a:r>
              <a:rPr sz="850" b="1" spc="-5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ぽーとたまがわにお寄せいただいたご相談事例をプライバシーに配慮しながらご紹介しています</a:t>
            </a:r>
            <a:endParaRPr sz="850" dirty="0">
              <a:latin typeface="Hiragino UD Sans Rd Std W6"/>
              <a:cs typeface="Hiragino UD Sans Rd Std W6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31790" y="329403"/>
            <a:ext cx="899794" cy="189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b="1" spc="-30" dirty="0">
                <a:solidFill>
                  <a:srgbClr val="FFFFFF"/>
                </a:solidFill>
                <a:latin typeface="Hiragino UD Sans Rd Std W6"/>
                <a:cs typeface="Hiragino UD Sans Rd Std W6"/>
              </a:rPr>
              <a:t>今月のご相談</a:t>
            </a:r>
            <a:endParaRPr sz="1150" dirty="0">
              <a:solidFill>
                <a:srgbClr val="FFFFFF"/>
              </a:solidFill>
              <a:latin typeface="Hiragino UD Sans Rd Std W6"/>
              <a:cs typeface="Hiragino UD Sans Rd Std W6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CD53169-CEFD-97B6-BD9B-464DAF75D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460189"/>
              </p:ext>
            </p:extLst>
          </p:nvPr>
        </p:nvGraphicFramePr>
        <p:xfrm>
          <a:off x="-11799" y="1104713"/>
          <a:ext cx="2077190" cy="9579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667">
                  <a:extLst>
                    <a:ext uri="{9D8B030D-6E8A-4147-A177-3AD203B41FA5}">
                      <a16:colId xmlns:a16="http://schemas.microsoft.com/office/drawing/2014/main" val="2542773967"/>
                    </a:ext>
                  </a:extLst>
                </a:gridCol>
                <a:gridCol w="232116">
                  <a:extLst>
                    <a:ext uri="{9D8B030D-6E8A-4147-A177-3AD203B41FA5}">
                      <a16:colId xmlns:a16="http://schemas.microsoft.com/office/drawing/2014/main" val="2145737883"/>
                    </a:ext>
                  </a:extLst>
                </a:gridCol>
                <a:gridCol w="1511407">
                  <a:extLst>
                    <a:ext uri="{9D8B030D-6E8A-4147-A177-3AD203B41FA5}">
                      <a16:colId xmlns:a16="http://schemas.microsoft.com/office/drawing/2014/main" val="1146079192"/>
                    </a:ext>
                  </a:extLst>
                </a:gridCol>
              </a:tblGrid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土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altLang="ja-JP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558829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日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50" b="1" dirty="0">
                          <a:solidFill>
                            <a:schemeClr val="bg1"/>
                          </a:solidFill>
                          <a:latin typeface="Hiragino UD Sans Rd Std W6"/>
                        </a:rPr>
                        <a:t>休業日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299372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月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733206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火</a:t>
                      </a:r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665337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水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092681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木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625064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金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573476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土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249413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日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dirty="0">
                          <a:solidFill>
                            <a:schemeClr val="bg1"/>
                          </a:solidFill>
                          <a:latin typeface="Hiragino UD Sans Rd Std W6"/>
                        </a:rPr>
                        <a:t>休業日</a:t>
                      </a:r>
                      <a:endParaRPr lang="en-US" altLang="ja-JP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067757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月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270320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火</a:t>
                      </a:r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dirty="0">
                          <a:solidFill>
                            <a:schemeClr val="bg1"/>
                          </a:solidFill>
                          <a:latin typeface="Hiragino UD Sans Rd Std W6"/>
                        </a:rPr>
                        <a:t>休業日</a:t>
                      </a:r>
                      <a:endParaRPr lang="en-US" altLang="ja-JP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874438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水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405986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木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44882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金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203396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土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100" b="1" dirty="0">
                          <a:solidFill>
                            <a:schemeClr val="bg1"/>
                          </a:solidFill>
                          <a:latin typeface="Hiragino UD Sans Rd Std W6"/>
                        </a:rPr>
                        <a:t>まどカフェ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378288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日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044361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月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dirty="0">
                          <a:solidFill>
                            <a:schemeClr val="bg1"/>
                          </a:solidFill>
                          <a:latin typeface="Hiragino UD Sans Rd Std W6"/>
                        </a:rPr>
                        <a:t>ボッチャ交流会</a:t>
                      </a:r>
                      <a:endParaRPr lang="en-US" altLang="ja-JP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191574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火</a:t>
                      </a:r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900802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水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46140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木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009518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金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515699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土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821518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日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dirty="0">
                          <a:solidFill>
                            <a:schemeClr val="bg1"/>
                          </a:solidFill>
                          <a:latin typeface="Hiragino UD Sans Rd Std W6"/>
                        </a:rPr>
                        <a:t>休業日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181099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月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100" b="1" dirty="0">
                          <a:solidFill>
                            <a:schemeClr val="bg1"/>
                          </a:solidFill>
                          <a:latin typeface="Hiragino UD Sans Rd Std W6"/>
                        </a:rPr>
                        <a:t>休業日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026151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火</a:t>
                      </a:r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371082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水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414162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木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dirty="0">
                          <a:solidFill>
                            <a:schemeClr val="bg1"/>
                          </a:solidFill>
                          <a:latin typeface="Hiragino UD Sans Rd Std W6"/>
                        </a:rPr>
                        <a:t>カフェここみん</a:t>
                      </a:r>
                      <a:endParaRPr lang="en-US" altLang="ja-JP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834668"/>
                  </a:ext>
                </a:extLst>
              </a:tr>
              <a:tr h="30900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金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601821"/>
                  </a:ext>
                </a:extLst>
              </a:tr>
              <a:tr h="30900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714804"/>
                  </a:ext>
                </a:extLst>
              </a:tr>
              <a:tr h="30900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551374"/>
                  </a:ext>
                </a:extLst>
              </a:tr>
              <a:tr h="30900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8717"/>
                  </a:ext>
                </a:extLst>
              </a:tr>
            </a:tbl>
          </a:graphicData>
        </a:graphic>
      </p:graphicFrame>
      <p:sp>
        <p:nvSpPr>
          <p:cNvPr id="20" name="object 8">
            <a:extLst>
              <a:ext uri="{FF2B5EF4-FFF2-40B4-BE49-F238E27FC236}">
                <a16:creationId xmlns:a16="http://schemas.microsoft.com/office/drawing/2014/main" id="{A4098EEF-04EF-39BA-97DF-FDDC8A46C37C}"/>
              </a:ext>
            </a:extLst>
          </p:cNvPr>
          <p:cNvSpPr txBox="1"/>
          <p:nvPr/>
        </p:nvSpPr>
        <p:spPr>
          <a:xfrm>
            <a:off x="1978934" y="2191875"/>
            <a:ext cx="1648389" cy="189154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sz="1150" b="1" spc="-25">
                <a:solidFill>
                  <a:srgbClr val="FFFFFF"/>
                </a:solidFill>
                <a:latin typeface="Hiragino UD Sans Rd Std W6"/>
                <a:cs typeface="Hiragino UD Sans Rd Std W6"/>
              </a:rPr>
              <a:t>ぽーとたまがわの居場所</a:t>
            </a:r>
            <a:endParaRPr lang="ja-JP" altLang="en-US" sz="1150" b="1" spc="-25">
              <a:solidFill>
                <a:srgbClr val="FFFFFF"/>
              </a:solidFill>
              <a:latin typeface="Hiragino UD Sans Rd Std W6"/>
              <a:cs typeface="Hiragino UD Sans Rd Std W6"/>
            </a:endParaRPr>
          </a:p>
        </p:txBody>
      </p:sp>
      <p:pic>
        <p:nvPicPr>
          <p:cNvPr id="22" name="Picture 21" descr="A cartoon of a heart with a bandage on its head&#10;&#10;Description automatically generated">
            <a:extLst>
              <a:ext uri="{FF2B5EF4-FFF2-40B4-BE49-F238E27FC236}">
                <a16:creationId xmlns:a16="http://schemas.microsoft.com/office/drawing/2014/main" id="{8928FA15-4DB3-4518-0ABC-08CB6AEE01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4826" y="104391"/>
            <a:ext cx="1526888" cy="200124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71EEE08-13E7-311A-CA79-CD6714E681E9}"/>
              </a:ext>
            </a:extLst>
          </p:cNvPr>
          <p:cNvSpPr txBox="1"/>
          <p:nvPr/>
        </p:nvSpPr>
        <p:spPr>
          <a:xfrm>
            <a:off x="3308624" y="1530243"/>
            <a:ext cx="3974825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900" b="1" dirty="0">
                <a:solidFill>
                  <a:srgbClr val="EA616F"/>
                </a:solidFill>
                <a:latin typeface="Hiragino UD Sans Rd Std W6"/>
              </a:rPr>
              <a:t>入院中でも相談ができます。まずは、スタッフまでお話をお聞かせください</a:t>
            </a:r>
            <a:r>
              <a:rPr lang="en-US" sz="900" b="1" dirty="0">
                <a:solidFill>
                  <a:srgbClr val="EA616F"/>
                </a:solidFill>
                <a:latin typeface="Hiragino UD Sans Rd Std W6"/>
              </a:rPr>
              <a:t>。</a:t>
            </a:r>
            <a:r>
              <a:rPr lang="ja-JP" altLang="en-US" sz="900" b="1" dirty="0">
                <a:solidFill>
                  <a:srgbClr val="EA616F"/>
                </a:solidFill>
                <a:latin typeface="Hiragino UD Sans Rd Std W6"/>
              </a:rPr>
              <a:t>病院と連携を取りながら、適切な相談機関を紹介する事も出来ますので、一緒に考えていきましょう。</a:t>
            </a:r>
            <a:endParaRPr lang="en-US" sz="2000" b="1" dirty="0">
              <a:solidFill>
                <a:srgbClr val="EA616F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8DD053-1F1B-2AF6-B9EC-5836294115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3338" y="5364845"/>
            <a:ext cx="2093567" cy="15701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07479AE-1E8B-D6D0-5831-83DACE59E99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/>
        </p:blipFill>
        <p:spPr>
          <a:xfrm>
            <a:off x="4983623" y="2688435"/>
            <a:ext cx="2077190" cy="155759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6D870C36-87F9-46E3-4123-1198A1CD3B0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98" y="4357413"/>
            <a:ext cx="839614" cy="839614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BDD27DD-A58D-C369-0945-E935134BB9A9}"/>
              </a:ext>
            </a:extLst>
          </p:cNvPr>
          <p:cNvSpPr txBox="1"/>
          <p:nvPr/>
        </p:nvSpPr>
        <p:spPr>
          <a:xfrm>
            <a:off x="3590651" y="2389548"/>
            <a:ext cx="12149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" marR="0" lvl="0" indent="0" algn="ctr" defTabSz="914400" eaLnBrk="1" fontAlgn="auto" latinLnBrk="0" hangingPunct="1">
              <a:lnSpc>
                <a:spcPct val="100000"/>
              </a:lnSpc>
              <a:spcBef>
                <a:spcPts val="1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Hiragino UD Sans Rd Std W6"/>
                <a:cs typeface="Hiragino UD Sans Rd Std W6"/>
              </a:rPr>
              <a:t>毎月第</a:t>
            </a:r>
            <a:r>
              <a:rPr lang="ja-JP" altLang="en-US" sz="900" b="1" spc="-10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４</a:t>
            </a:r>
            <a:r>
              <a:rPr kumimoji="0" lang="ja-JP" altLang="en-US" sz="900" b="1" i="0" u="none" strike="noStrike" kern="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Hiragino UD Sans Rd Std W6"/>
                <a:cs typeface="Hiragino UD Sans Rd Std W6"/>
              </a:rPr>
              <a:t>木曜日</a:t>
            </a:r>
            <a:r>
              <a:rPr kumimoji="0" lang="en-US" altLang="ja-JP" sz="1200" b="1" i="0" u="none" strike="noStrike" kern="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Hiragino UD Sans Rd Std W6"/>
                <a:cs typeface="Hiragino UD Sans Rd Std W6"/>
              </a:rPr>
              <a:t>13:30</a:t>
            </a:r>
            <a:r>
              <a:rPr kumimoji="0" lang="ja-JP" alt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Hiragino UD Sans Rd Std W6"/>
                <a:cs typeface="Hiragino UD Sans Rd Std W6"/>
              </a:rPr>
              <a:t>～</a:t>
            </a:r>
            <a:r>
              <a:rPr kumimoji="0" lang="en-US" altLang="ja-JP" sz="1200" b="1" i="0" u="none" strike="noStrike" kern="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Hiragino UD Sans Rd Std W6"/>
                <a:cs typeface="Hiragino UD Sans Rd Std W6"/>
              </a:rPr>
              <a:t>15:00</a:t>
            </a:r>
            <a:endParaRPr kumimoji="0" lang="en-US" altLang="ja-JP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iragino UD Sans Rd Std W6"/>
              <a:cs typeface="Hiragino UD Sans Rd Std W6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B16BCAF-CA07-3145-F64D-22D13898F352}"/>
              </a:ext>
            </a:extLst>
          </p:cNvPr>
          <p:cNvSpPr txBox="1"/>
          <p:nvPr/>
        </p:nvSpPr>
        <p:spPr>
          <a:xfrm>
            <a:off x="3528373" y="5043213"/>
            <a:ext cx="11445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" marR="0" lvl="0" indent="0" algn="ctr" defTabSz="914400" eaLnBrk="1" fontAlgn="auto" latinLnBrk="0" hangingPunct="1">
              <a:lnSpc>
                <a:spcPct val="100000"/>
              </a:lnSpc>
              <a:spcBef>
                <a:spcPts val="1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Hiragino UD Sans Rd Std W6"/>
                <a:cs typeface="Hiragino UD Sans Rd Std W6"/>
              </a:rPr>
              <a:t>毎月第</a:t>
            </a:r>
            <a:r>
              <a:rPr lang="ja-JP" altLang="en-US" sz="900" b="1" spc="-10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４月</a:t>
            </a:r>
            <a:r>
              <a:rPr kumimoji="0" lang="ja-JP" altLang="en-US" sz="900" b="1" i="0" u="none" strike="noStrike" kern="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Hiragino UD Sans Rd Std W6"/>
                <a:cs typeface="Hiragino UD Sans Rd Std W6"/>
              </a:rPr>
              <a:t>曜日</a:t>
            </a:r>
            <a:r>
              <a:rPr kumimoji="0" lang="en-US" altLang="ja-JP" sz="1200" b="1" i="0" u="none" strike="noStrike" kern="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Hiragino UD Sans Rd Std W6"/>
                <a:cs typeface="Hiragino UD Sans Rd Std W6"/>
              </a:rPr>
              <a:t>9:45</a:t>
            </a:r>
            <a:r>
              <a:rPr kumimoji="0" lang="ja-JP" alt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Hiragino UD Sans Rd Std W6"/>
                <a:cs typeface="Hiragino UD Sans Rd Std W6"/>
              </a:rPr>
              <a:t>～</a:t>
            </a:r>
            <a:r>
              <a:rPr kumimoji="0" lang="en-US" altLang="ja-JP" sz="1200" b="1" i="0" u="none" strike="noStrike" kern="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Hiragino UD Sans Rd Std W6"/>
                <a:cs typeface="Hiragino UD Sans Rd Std W6"/>
              </a:rPr>
              <a:t>11:30</a:t>
            </a:r>
            <a:endParaRPr kumimoji="0" lang="en-US" altLang="ja-JP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iragino UD Sans Rd Std W6"/>
              <a:cs typeface="Hiragino UD Sans Rd Std W6"/>
            </a:endParaRP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17B26A58-6343-5DCC-6B2F-77F7744DADBC}"/>
              </a:ext>
            </a:extLst>
          </p:cNvPr>
          <p:cNvSpPr txBox="1"/>
          <p:nvPr/>
        </p:nvSpPr>
        <p:spPr>
          <a:xfrm>
            <a:off x="1724151" y="8686831"/>
            <a:ext cx="3249187" cy="2010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b="1" u="sng" spc="-10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～まどカフェ開催のおしらせ～</a:t>
            </a:r>
            <a:endParaRPr lang="en-US" altLang="ja-JP" sz="1200" b="1" u="sng" spc="-10" dirty="0">
              <a:solidFill>
                <a:srgbClr val="414042"/>
              </a:solidFill>
              <a:latin typeface="Hiragino UD Sans Rd Std W6"/>
              <a:cs typeface="Hiragino UD Sans Rd Std W6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000" b="1" spc="-10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日時：２月１５日　１３時～１４時３０分</a:t>
            </a:r>
            <a:endParaRPr lang="en-US" altLang="ja-JP" sz="1000" b="1" spc="-10" dirty="0">
              <a:solidFill>
                <a:srgbClr val="414042"/>
              </a:solidFill>
              <a:latin typeface="Hiragino UD Sans Rd Std W6"/>
              <a:cs typeface="Hiragino UD Sans Rd Std W6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000" b="1" spc="-10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会場：自立体験ホームなかまっち</a:t>
            </a:r>
            <a:endParaRPr lang="en-US" altLang="ja-JP" sz="1000" b="1" spc="-10" dirty="0">
              <a:solidFill>
                <a:srgbClr val="414042"/>
              </a:solidFill>
              <a:latin typeface="Hiragino UD Sans Rd Std W6"/>
              <a:cs typeface="Hiragino UD Sans Rd Std W6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200" b="1" spc="-10" dirty="0">
              <a:solidFill>
                <a:srgbClr val="414042"/>
              </a:solidFill>
              <a:latin typeface="Hiragino UD Sans Rd Std W6"/>
              <a:cs typeface="Hiragino UD Sans Rd Std W6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b="1" spc="-10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自立体験ホームなかまっちにてイベント</a:t>
            </a:r>
            <a:endParaRPr lang="en-US" altLang="ja-JP" sz="1200" b="1" spc="-10" dirty="0">
              <a:solidFill>
                <a:srgbClr val="414042"/>
              </a:solidFill>
              <a:latin typeface="Hiragino UD Sans Rd Std W6"/>
              <a:cs typeface="Hiragino UD Sans Rd Std W6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b="1" spc="-10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「まどカフェ」が今回も開催されます！２月にちなんで「バレンタイン」にまつわるイベントを予定してますのでぜひいらしてください！</a:t>
            </a:r>
            <a:endParaRPr lang="en-US" altLang="ja-JP" sz="1200" b="1" spc="-10" dirty="0">
              <a:solidFill>
                <a:srgbClr val="414042"/>
              </a:solidFill>
              <a:latin typeface="Hiragino UD Sans Rd Std W6"/>
              <a:cs typeface="Hiragino UD Sans Rd Std W6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000" b="1" spc="-10" dirty="0">
              <a:solidFill>
                <a:srgbClr val="414042"/>
              </a:solidFill>
              <a:latin typeface="Hiragino UD Sans Rd Std W6"/>
              <a:cs typeface="Hiragino UD Sans Rd Std W6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000" b="1" spc="-10" dirty="0">
                <a:solidFill>
                  <a:srgbClr val="414042"/>
                </a:solidFill>
                <a:latin typeface="Hiragino UD Sans Rd Std W6"/>
                <a:cs typeface="Hiragino UD Sans Rd Std W6"/>
              </a:rPr>
              <a:t>　　────────詳細はお問い合わせください────────</a:t>
            </a:r>
            <a:endParaRPr lang="en-US" altLang="ja-JP" sz="1000" b="1" spc="-10" dirty="0">
              <a:solidFill>
                <a:srgbClr val="414042"/>
              </a:solidFill>
              <a:latin typeface="Hiragino UD Sans Rd Std W6"/>
              <a:cs typeface="Hiragino UD Sans Rd Std W6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ja-JP" altLang="en-US" sz="1200" dirty="0">
              <a:latin typeface="Hiragino UD Sans Rd Std W6"/>
              <a:cs typeface="Hiragino UD Sans Rd Std W6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0ADD7B54-0C32-F45F-D9B5-6A268156AF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r="2150"/>
          <a:stretch/>
        </p:blipFill>
        <p:spPr>
          <a:xfrm rot="10800000">
            <a:off x="5382615" y="8864159"/>
            <a:ext cx="1942028" cy="152195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28DF44-949B-4899-85A8-7BBB2755C83F}"/>
              </a:ext>
            </a:extLst>
          </p:cNvPr>
          <p:cNvSpPr txBox="1"/>
          <p:nvPr/>
        </p:nvSpPr>
        <p:spPr>
          <a:xfrm>
            <a:off x="5072168" y="8392051"/>
            <a:ext cx="1906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6699FF"/>
                </a:solidFill>
              </a:rPr>
              <a:t>前回のまどカフェの様子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2522D02-44B4-85D3-4AB1-50BB107B1F6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t="3871" r="8425" b="46471"/>
          <a:stretch/>
        </p:blipFill>
        <p:spPr>
          <a:xfrm rot="1133767">
            <a:off x="6687839" y="9461500"/>
            <a:ext cx="461059" cy="292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973D7DE-A413-6746-0017-891424F64C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81300" y="2445012"/>
            <a:ext cx="275381" cy="275381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6D755B05-2067-6D8F-5A0E-4E99B596CB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6026" y="9150479"/>
            <a:ext cx="238034" cy="238034"/>
          </a:xfrm>
          <a:prstGeom prst="rect">
            <a:avLst/>
          </a:prstGeom>
        </p:spPr>
      </p:pic>
      <p:pic>
        <p:nvPicPr>
          <p:cNvPr id="38" name="図 37" descr="ボール, スポーツゲーム が含まれている画像&#10;&#10;自動的に生成された説明">
            <a:extLst>
              <a:ext uri="{FF2B5EF4-FFF2-40B4-BE49-F238E27FC236}">
                <a16:creationId xmlns:a16="http://schemas.microsoft.com/office/drawing/2014/main" id="{2725FB66-1972-D52A-AFD1-6CEA90B035D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77291" y="6122875"/>
            <a:ext cx="168324" cy="168324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0580F87F-B024-559A-9678-F9A016490D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50179" y="5094767"/>
            <a:ext cx="170703" cy="170703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04C3747F-7495-7031-1DF2-A5DB92408DB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07066" y="8669481"/>
            <a:ext cx="282039" cy="282039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CD985E45-571C-EB3A-2120-62DD37D369E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22261" y="5458711"/>
            <a:ext cx="282782" cy="2866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377</Words>
  <Application>Microsoft Office PowerPoint</Application>
  <PresentationFormat>ユーザー設定</PresentationFormat>
  <Paragraphs>105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Hiragino UD Sans Rd Std W6</vt:lpstr>
      <vt:lpstr>游ゴシック</vt:lpstr>
      <vt:lpstr>Calibri</vt:lpstr>
      <vt:lpstr>Verdana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月刊ここみん-パワポ用3</dc:title>
  <dc:creator>S-PC2</dc:creator>
  <cp:lastModifiedBy>たまがわ ぽーと</cp:lastModifiedBy>
  <cp:revision>344</cp:revision>
  <cp:lastPrinted>2025-01-20T07:44:23Z</cp:lastPrinted>
  <dcterms:created xsi:type="dcterms:W3CDTF">2024-10-07T10:47:38Z</dcterms:created>
  <dcterms:modified xsi:type="dcterms:W3CDTF">2025-01-20T08:16:14Z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2024-10-07T00:00:00Z</vt:filetime>
  </property>
  <property fmtid="{D5CDD505-2E9C-101B-9397-08002B2CF9AE}" pid="3" name="Creator">
    <vt:lpwstr>Adobe Illustrator 27.9 (Macintosh)</vt:lpwstr>
  </property>
  <property fmtid="{D5CDD505-2E9C-101B-9397-08002B2CF9AE}" pid="4" name="LastSaved">
    <vt:filetime>2024-10-07T00:00:00Z</vt:filetime>
  </property>
  <property fmtid="{D5CDD505-2E9C-101B-9397-08002B2CF9AE}" pid="5" name="Producer">
    <vt:lpwstr>Adobe PDF library 17.00</vt:lpwstr>
  </property>
</Properties>
</file>